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2"/>
  </p:notesMasterIdLst>
  <p:sldIdLst>
    <p:sldId id="280" r:id="rId2"/>
    <p:sldId id="274" r:id="rId3"/>
    <p:sldId id="256" r:id="rId4"/>
    <p:sldId id="276" r:id="rId5"/>
    <p:sldId id="277" r:id="rId6"/>
    <p:sldId id="279" r:id="rId7"/>
    <p:sldId id="282" r:id="rId8"/>
    <p:sldId id="283" r:id="rId9"/>
    <p:sldId id="278" r:id="rId10"/>
    <p:sldId id="281" r:id="rId11"/>
  </p:sldIdLst>
  <p:sldSz cx="9144000" cy="6858000" type="screen4x3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58EE"/>
    <a:srgbClr val="199CA3"/>
    <a:srgbClr val="FF99FF"/>
    <a:srgbClr val="F68E38"/>
    <a:srgbClr val="FFFFCC"/>
    <a:srgbClr val="385D8A"/>
    <a:srgbClr val="51DCFD"/>
    <a:srgbClr val="D5FDFF"/>
    <a:srgbClr val="04BCF6"/>
    <a:srgbClr val="42D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08" y="7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9E7D84D-2DAA-47B1-9057-D916E998DF1E}" type="datetimeFigureOut">
              <a:rPr lang="zh-TW" altLang="en-US"/>
              <a:pPr>
                <a:defRPr/>
              </a:pPr>
              <a:t>2016/9/28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CE4D4FD-9C4B-41C8-BEED-BB98C8E92AA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5860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41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6F4E2A37-A813-422B-9E72-6BDDBE90B771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5364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59D8BD-C215-4564-9667-378505E46255}" type="datetimeFigureOut">
              <a:rPr lang="zh-TW" altLang="en-US"/>
              <a:pPr>
                <a:defRPr/>
              </a:pPr>
              <a:t>2016/9/28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0AF5DE-9B25-46F5-9158-47810A8F60D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701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AC76D5-606A-48BA-A4E2-620FA161F3BC}" type="datetimeFigureOut">
              <a:rPr lang="zh-TW" altLang="en-US"/>
              <a:pPr>
                <a:defRPr/>
              </a:pPr>
              <a:t>2016/9/28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F7E552-C2E3-4EC0-BA1D-D2C4242972F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378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91D2D7-6314-4723-BE72-0CCD23D8C287}" type="datetimeFigureOut">
              <a:rPr lang="zh-TW" altLang="en-US"/>
              <a:pPr>
                <a:defRPr/>
              </a:pPr>
              <a:t>2016/9/28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A719EF-03DB-488C-8E44-AD45AB7608B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7918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B775FF-5B8A-48B7-A3B7-FC8D70BB1DC7}" type="datetimeFigureOut">
              <a:rPr lang="zh-TW" altLang="en-US"/>
              <a:pPr>
                <a:defRPr/>
              </a:pPr>
              <a:t>2016/9/28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C7CC9-988D-44F4-9A9E-D17A22D3AA6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0950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B2756D-8A3E-4C23-B052-457AD6A481BA}" type="datetimeFigureOut">
              <a:rPr lang="zh-TW" altLang="en-US"/>
              <a:pPr>
                <a:defRPr/>
              </a:pPr>
              <a:t>2016/9/28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D3828D-00B3-4C0B-9FC3-88AAB0FCFD4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997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FA1A03-D426-4C53-9ECB-D6A82234F334}" type="datetimeFigureOut">
              <a:rPr lang="zh-TW" altLang="en-US"/>
              <a:pPr>
                <a:defRPr/>
              </a:pPr>
              <a:t>2016/9/28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7D2412-D45D-4945-BB2C-B6FF0D0E33D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010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0C924-67D0-4C48-96A0-43F19CE105AF}" type="datetimeFigureOut">
              <a:rPr lang="zh-TW" altLang="en-US"/>
              <a:pPr>
                <a:defRPr/>
              </a:pPr>
              <a:t>2016/9/28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C6BA61-0209-4E93-B75B-0D57C87BA81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704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D202F-2BF1-4F34-89B1-2024B3B435CE}" type="datetimeFigureOut">
              <a:rPr lang="zh-TW" altLang="en-US"/>
              <a:pPr>
                <a:defRPr/>
              </a:pPr>
              <a:t>2016/9/28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B75A5B-A3DC-4C7C-862B-63CDA354236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590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9B68A7-7941-4AC7-B95D-D77D9C1A65CF}" type="datetimeFigureOut">
              <a:rPr lang="zh-TW" altLang="en-US"/>
              <a:pPr>
                <a:defRPr/>
              </a:pPr>
              <a:t>2016/9/28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30ED5-90BB-4DE7-9813-176FEB283BD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47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7BC77-AA1C-4CF3-8ECD-5B719FED66A8}" type="datetimeFigureOut">
              <a:rPr lang="zh-TW" altLang="en-US"/>
              <a:pPr>
                <a:defRPr/>
              </a:pPr>
              <a:t>2016/9/28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5605AB-E5D5-4E0E-AC21-CA69BA03AED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6208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245A59-5CFB-4537-BCA2-6C8FFFAB3837}" type="datetimeFigureOut">
              <a:rPr lang="zh-TW" altLang="en-US"/>
              <a:pPr>
                <a:defRPr/>
              </a:pPr>
              <a:t>2016/9/28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844F6D-99F2-46FE-8E45-84E97DF04F2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8876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564946-EFE7-4E5C-8965-A45942301A5B}" type="datetimeFigureOut">
              <a:rPr lang="zh-TW" altLang="en-US"/>
              <a:pPr>
                <a:defRPr/>
              </a:pPr>
              <a:t>2016/9/28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D714C28-E558-431D-BD7A-93AE9AA678B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 bwMode="auto">
          <a:xfrm>
            <a:off x="1055444" y="1420733"/>
            <a:ext cx="76327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750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zh-TW" altLang="zh-TW" sz="3600" b="1" kern="1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具有定時提醒與自動供藥功能</a:t>
            </a:r>
            <a:r>
              <a:rPr lang="zh-TW" altLang="zh-TW" sz="3600" b="1" dirty="0">
                <a:solidFill>
                  <a:schemeClr val="accent3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之智慧</a:t>
            </a:r>
            <a:r>
              <a:rPr lang="zh-TW" altLang="en-US" sz="3600" b="1" dirty="0">
                <a:solidFill>
                  <a:schemeClr val="accent3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旋轉</a:t>
            </a:r>
            <a:r>
              <a:rPr lang="zh-TW" altLang="zh-TW" sz="3600" b="1" dirty="0">
                <a:solidFill>
                  <a:schemeClr val="accent3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藥盒</a:t>
            </a:r>
            <a:br>
              <a:rPr lang="zh-TW" altLang="en-US" sz="3200" b="1" dirty="0"/>
            </a:br>
            <a:endParaRPr lang="zh-TW" altLang="en-US" sz="3200" b="1" dirty="0">
              <a:solidFill>
                <a:schemeClr val="accent3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6"/>
          <p:cNvSpPr txBox="1">
            <a:spLocks noChangeArrowheads="1"/>
          </p:cNvSpPr>
          <p:nvPr/>
        </p:nvSpPr>
        <p:spPr bwMode="auto">
          <a:xfrm>
            <a:off x="5043936" y="3443061"/>
            <a:ext cx="351422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zh-TW" sz="2400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指導教授：施順鵬 教授</a:t>
            </a:r>
            <a:endParaRPr lang="en-US" altLang="zh-TW" sz="2400" b="1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400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新型創作人</a:t>
            </a:r>
            <a:r>
              <a:rPr lang="zh-TW" altLang="zh-TW" sz="2400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zh-TW" altLang="en-US" sz="2400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王昱翔</a:t>
            </a:r>
            <a:r>
              <a:rPr lang="en-US" altLang="zh-TW" sz="2400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  <a:r>
              <a:rPr lang="zh-TW" altLang="en-US" sz="2400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r>
              <a:rPr lang="zh-TW" altLang="en-US" sz="2400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洪培真</a:t>
            </a:r>
            <a:endParaRPr lang="en-US" altLang="zh-TW" sz="2400" b="1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r>
              <a:rPr lang="zh-TW" altLang="en-US" sz="2400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邱昭源</a:t>
            </a:r>
            <a:endParaRPr lang="en-US" altLang="zh-TW" sz="2400" b="1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r>
              <a:rPr lang="zh-TW" altLang="en-US" sz="2400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陳億昇</a:t>
            </a:r>
            <a:endParaRPr lang="en-US" altLang="zh-TW" sz="2400" b="1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r>
              <a:rPr lang="zh-TW" altLang="en-US" sz="2400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梁恬瑀 </a:t>
            </a:r>
            <a:endParaRPr lang="en-US" altLang="zh-TW" sz="2400" b="1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78702" y="2831008"/>
            <a:ext cx="40446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12700" algn="ctr" fontAlgn="b"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sz="2400" b="1" kern="1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樹德科技大學 </a:t>
            </a:r>
            <a:r>
              <a:rPr lang="zh-TW" altLang="zh-TW" sz="2400" b="1" kern="1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電腦與通訊系</a:t>
            </a:r>
            <a:endParaRPr lang="zh-TW" altLang="zh-TW" sz="2400" kern="100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76"/>
            <a:ext cx="9172282" cy="125228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6" b="98619" l="9969" r="990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42" y="1602928"/>
            <a:ext cx="3942816" cy="525507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32" b="89972" l="9976" r="899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46" r="10190" b="11675"/>
          <a:stretch/>
        </p:blipFill>
        <p:spPr>
          <a:xfrm rot="4435910">
            <a:off x="3419806" y="4187891"/>
            <a:ext cx="2508379" cy="228363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04045"/>
            <a:ext cx="1291678" cy="129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02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49250" y="2636838"/>
            <a:ext cx="8567738" cy="1368425"/>
          </a:xfrm>
        </p:spPr>
        <p:txBody>
          <a:bodyPr/>
          <a:lstStyle/>
          <a:p>
            <a:pPr eaLnBrk="1" hangingPunct="1"/>
            <a:r>
              <a:rPr lang="zh-TW" altLang="en-US" sz="6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感謝各位的聆聽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536700"/>
            <a:ext cx="1100138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3860800"/>
            <a:ext cx="71913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649663"/>
            <a:ext cx="5715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8209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23527" y="1243606"/>
            <a:ext cx="40322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2400" dirty="0">
                <a:solidFill>
                  <a:srgbClr val="FF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家中長輩有用藥上的困擾嗎</a:t>
            </a:r>
            <a:r>
              <a:rPr lang="en-US" altLang="zh-TW" sz="2400" dirty="0">
                <a:solidFill>
                  <a:srgbClr val="FF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endParaRPr lang="zh-TW" altLang="en-US" sz="2400" dirty="0">
              <a:solidFill>
                <a:srgbClr val="FF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Picture 8" descr="http://pic.qiantucdn.com/58pic/13/07/88/24f58PICge6_10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0" y="2273424"/>
            <a:ext cx="3540125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 rot="19343972">
            <a:off x="117667" y="2228029"/>
            <a:ext cx="1878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24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該吃什麼藥</a:t>
            </a:r>
            <a:r>
              <a:rPr lang="en-US" altLang="zh-TW" sz="24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endParaRPr lang="zh-TW" altLang="en-US" sz="240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5691" y="5361401"/>
            <a:ext cx="7640066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家中長輩</a:t>
            </a:r>
            <a:r>
              <a:rPr lang="zh-TW" altLang="zh-TW" kern="100" dirty="0">
                <a:solidFill>
                  <a:srgbClr val="141823"/>
                </a:solidFill>
                <a:ea typeface="標楷體" panose="03000509000000000000" pitchFamily="65" charset="-120"/>
                <a:cs typeface="Helvetica" panose="020B0604020202020204" pitchFamily="34" charset="0"/>
              </a:rPr>
              <a:t>隨著年紀的增長，而時常忘記吃藥或者重複用藥，不管是服用什麼藥物，都極有可能產生副作用。</a:t>
            </a:r>
            <a:endParaRPr lang="zh-TW" altLang="en-US" dirty="0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 rot="13385478" flipV="1">
            <a:off x="3059980" y="2244301"/>
            <a:ext cx="1339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2000" b="1" dirty="0">
                <a:solidFill>
                  <a:srgbClr val="0066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吃藥了嗎</a:t>
            </a:r>
            <a:r>
              <a:rPr lang="en-US" altLang="zh-TW" sz="2000" b="1" dirty="0">
                <a:solidFill>
                  <a:srgbClr val="0066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endParaRPr lang="zh-TW" altLang="en-US" sz="2000" b="1" dirty="0">
              <a:solidFill>
                <a:srgbClr val="0066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3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10916" y="1756482"/>
            <a:ext cx="3895725" cy="2894012"/>
          </a:xfrm>
        </p:spPr>
      </p:pic>
      <p:sp>
        <p:nvSpPr>
          <p:cNvPr id="11" name="標題 1"/>
          <p:cNvSpPr txBox="1">
            <a:spLocks/>
          </p:cNvSpPr>
          <p:nvPr/>
        </p:nvSpPr>
        <p:spPr bwMode="auto">
          <a:xfrm>
            <a:off x="1094566" y="301813"/>
            <a:ext cx="76327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750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zh-TW" altLang="zh-TW" sz="3600" b="1" kern="1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具有定時提醒與自動供藥功能</a:t>
            </a:r>
            <a:r>
              <a:rPr lang="zh-TW" altLang="zh-TW" sz="3600" b="1" dirty="0">
                <a:solidFill>
                  <a:schemeClr val="accent3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之智慧</a:t>
            </a:r>
            <a:r>
              <a:rPr lang="zh-TW" altLang="en-US" sz="3600" b="1" dirty="0">
                <a:solidFill>
                  <a:schemeClr val="accent3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旋轉</a:t>
            </a:r>
            <a:r>
              <a:rPr lang="zh-TW" altLang="zh-TW" sz="3600" b="1" dirty="0">
                <a:solidFill>
                  <a:schemeClr val="accent3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藥盒</a:t>
            </a:r>
            <a:br>
              <a:rPr lang="zh-TW" altLang="en-US" sz="3200" b="1" dirty="0"/>
            </a:br>
            <a:endParaRPr lang="zh-TW" altLang="en-US" sz="3200" b="1" dirty="0">
              <a:solidFill>
                <a:schemeClr val="accent3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0260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55472" y="26611"/>
            <a:ext cx="6660232" cy="8255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TW" altLang="zh-TW" sz="2400" b="1" kern="1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具有定時提醒與自動供藥功能</a:t>
            </a:r>
            <a:r>
              <a:rPr lang="zh-TW" altLang="zh-TW" sz="2400" b="1" dirty="0">
                <a:solidFill>
                  <a:schemeClr val="accent3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之智慧藥盒</a:t>
            </a:r>
            <a:endParaRPr lang="zh-TW" altLang="en-US" sz="2400" b="1" dirty="0">
              <a:solidFill>
                <a:schemeClr val="accent3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" r="-1"/>
          <a:stretch/>
        </p:blipFill>
        <p:spPr>
          <a:xfrm>
            <a:off x="71019" y="764704"/>
            <a:ext cx="9072981" cy="6001272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6" b="100000" l="0" r="898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6611"/>
            <a:ext cx="5145473" cy="6858000"/>
          </a:xfrm>
          <a:prstGeom prst="rect">
            <a:avLst/>
          </a:prstGeom>
        </p:spPr>
      </p:pic>
      <p:pic>
        <p:nvPicPr>
          <p:cNvPr id="7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92" y="1906454"/>
            <a:ext cx="3249613" cy="354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橢圓 9"/>
          <p:cNvSpPr/>
          <p:nvPr/>
        </p:nvSpPr>
        <p:spPr>
          <a:xfrm>
            <a:off x="829016" y="2087367"/>
            <a:ext cx="2519363" cy="100806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 rot="15179054">
            <a:off x="1085697" y="1971269"/>
            <a:ext cx="576263" cy="215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448315" y="1363565"/>
            <a:ext cx="12954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置藥處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3921828" y="1023521"/>
            <a:ext cx="1449388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000" b="1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平常藥品</a:t>
            </a:r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6064616" y="1145937"/>
            <a:ext cx="0" cy="593657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5556080" y="745827"/>
            <a:ext cx="1449387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0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緊急藥品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5652120" y="5759557"/>
            <a:ext cx="1800225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000" b="1" dirty="0">
                <a:solidFill>
                  <a:schemeClr val="accent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藥品落下處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7287402" y="4471468"/>
            <a:ext cx="133667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b="1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紅外線感測</a:t>
            </a:r>
          </a:p>
        </p:txBody>
      </p:sp>
      <p:cxnSp>
        <p:nvCxnSpPr>
          <p:cNvPr id="19" name="直線單箭頭接點 18"/>
          <p:cNvCxnSpPr/>
          <p:nvPr/>
        </p:nvCxnSpPr>
        <p:spPr>
          <a:xfrm flipH="1" flipV="1">
            <a:off x="4763288" y="1417921"/>
            <a:ext cx="330516" cy="3802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6079420" y="4656412"/>
            <a:ext cx="1207982" cy="6901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標題 1"/>
          <p:cNvSpPr txBox="1">
            <a:spLocks/>
          </p:cNvSpPr>
          <p:nvPr/>
        </p:nvSpPr>
        <p:spPr bwMode="auto">
          <a:xfrm>
            <a:off x="2101850" y="14288"/>
            <a:ext cx="475297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4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外觀介紹</a:t>
            </a:r>
          </a:p>
        </p:txBody>
      </p:sp>
    </p:spTree>
    <p:extLst>
      <p:ext uri="{BB962C8B-B14F-4D97-AF65-F5344CB8AC3E}">
        <p14:creationId xmlns:p14="http://schemas.microsoft.com/office/powerpoint/2010/main" val="3528420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 bwMode="auto">
          <a:xfrm>
            <a:off x="1464134" y="46038"/>
            <a:ext cx="6660232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zh-TW" altLang="zh-TW" sz="2400" b="1" kern="1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具有定時提醒與自動供藥功能</a:t>
            </a:r>
            <a:r>
              <a:rPr lang="zh-TW" altLang="zh-TW" sz="2400" b="1" dirty="0">
                <a:solidFill>
                  <a:schemeClr val="accent3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之智慧</a:t>
            </a:r>
            <a:r>
              <a:rPr lang="zh-TW" altLang="en-US" sz="2400" b="1" dirty="0">
                <a:solidFill>
                  <a:schemeClr val="accent3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旋轉</a:t>
            </a:r>
            <a:r>
              <a:rPr lang="zh-TW" altLang="zh-TW" sz="2400" b="1" dirty="0">
                <a:solidFill>
                  <a:schemeClr val="accent3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藥盒</a:t>
            </a:r>
            <a:endParaRPr lang="zh-TW" altLang="en-US" sz="2400" b="1" dirty="0">
              <a:solidFill>
                <a:schemeClr val="accent3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2212975" y="1693863"/>
            <a:ext cx="900113" cy="66357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TW" altLang="en-US" sz="2800" b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成品</a:t>
            </a:r>
          </a:p>
        </p:txBody>
      </p:sp>
      <p:pic>
        <p:nvPicPr>
          <p:cNvPr id="11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4" t="15001" r="20779" b="9399"/>
          <a:stretch>
            <a:fillRect/>
          </a:stretch>
        </p:blipFill>
        <p:spPr bwMode="auto">
          <a:xfrm>
            <a:off x="3194050" y="1714500"/>
            <a:ext cx="3311525" cy="303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字方塊 9"/>
          <p:cNvSpPr txBox="1">
            <a:spLocks noChangeArrowheads="1"/>
          </p:cNvSpPr>
          <p:nvPr/>
        </p:nvSpPr>
        <p:spPr bwMode="auto">
          <a:xfrm>
            <a:off x="1806575" y="2379663"/>
            <a:ext cx="504825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紅外線感測器</a:t>
            </a:r>
          </a:p>
        </p:txBody>
      </p:sp>
      <p:sp>
        <p:nvSpPr>
          <p:cNvPr id="13" name="矩形 12"/>
          <p:cNvSpPr/>
          <p:nvPr/>
        </p:nvSpPr>
        <p:spPr>
          <a:xfrm>
            <a:off x="5089525" y="2749550"/>
            <a:ext cx="1108075" cy="147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/>
          </a:p>
        </p:txBody>
      </p:sp>
      <p:sp>
        <p:nvSpPr>
          <p:cNvPr id="14" name="文字方塊 17"/>
          <p:cNvSpPr txBox="1">
            <a:spLocks noChangeArrowheads="1"/>
          </p:cNvSpPr>
          <p:nvPr/>
        </p:nvSpPr>
        <p:spPr bwMode="auto">
          <a:xfrm>
            <a:off x="6853238" y="4619625"/>
            <a:ext cx="730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藍芽</a:t>
            </a:r>
          </a:p>
        </p:txBody>
      </p:sp>
      <p:sp>
        <p:nvSpPr>
          <p:cNvPr id="15" name="文字方塊 22"/>
          <p:cNvSpPr txBox="1">
            <a:spLocks noChangeArrowheads="1"/>
          </p:cNvSpPr>
          <p:nvPr/>
        </p:nvSpPr>
        <p:spPr bwMode="auto">
          <a:xfrm>
            <a:off x="2778125" y="5981700"/>
            <a:ext cx="36639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3600" b="1">
                <a:latin typeface="標楷體" panose="03000509000000000000" pitchFamily="65" charset="-120"/>
                <a:ea typeface="標楷體" panose="03000509000000000000" pitchFamily="65" charset="-120"/>
              </a:rPr>
              <a:t>硬體電路控制板</a:t>
            </a:r>
          </a:p>
        </p:txBody>
      </p:sp>
      <p:pic>
        <p:nvPicPr>
          <p:cNvPr id="16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1" b="26083"/>
          <a:stretch>
            <a:fillRect/>
          </a:stretch>
        </p:blipFill>
        <p:spPr bwMode="auto">
          <a:xfrm>
            <a:off x="4175125" y="4389438"/>
            <a:ext cx="1828800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直線接點 16"/>
          <p:cNvCxnSpPr/>
          <p:nvPr/>
        </p:nvCxnSpPr>
        <p:spPr>
          <a:xfrm flipV="1">
            <a:off x="6197600" y="2422525"/>
            <a:ext cx="503238" cy="36036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083300" y="5035550"/>
            <a:ext cx="358775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400" b="1" dirty="0">
                <a:solidFill>
                  <a:schemeClr val="tx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喇叭</a:t>
            </a:r>
          </a:p>
        </p:txBody>
      </p:sp>
      <p:pic>
        <p:nvPicPr>
          <p:cNvPr id="19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363" y="3824288"/>
            <a:ext cx="935037" cy="8604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/>
          <p:cNvSpPr txBox="1"/>
          <p:nvPr/>
        </p:nvSpPr>
        <p:spPr>
          <a:xfrm>
            <a:off x="2481263" y="4659313"/>
            <a:ext cx="1265237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000" b="1" dirty="0">
                <a:solidFill>
                  <a:schemeClr val="tx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伺服馬達</a:t>
            </a:r>
          </a:p>
        </p:txBody>
      </p:sp>
      <p:sp>
        <p:nvSpPr>
          <p:cNvPr id="21" name="文字方塊 9"/>
          <p:cNvSpPr txBox="1">
            <a:spLocks noChangeArrowheads="1"/>
          </p:cNvSpPr>
          <p:nvPr/>
        </p:nvSpPr>
        <p:spPr bwMode="auto">
          <a:xfrm>
            <a:off x="6737350" y="2025650"/>
            <a:ext cx="11255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b="1">
                <a:solidFill>
                  <a:schemeClr val="tx2"/>
                </a:solidFill>
                <a:ea typeface="標楷體" panose="03000509000000000000" pitchFamily="65" charset="-120"/>
              </a:rPr>
              <a:t>ZigBee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b="1">
                <a:solidFill>
                  <a:schemeClr val="tx2"/>
                </a:solidFill>
                <a:ea typeface="標楷體" panose="03000509000000000000" pitchFamily="65" charset="-120"/>
              </a:rPr>
              <a:t>CC2530</a:t>
            </a:r>
            <a:endParaRPr lang="zh-TW" altLang="en-US" sz="2000" b="1">
              <a:solidFill>
                <a:schemeClr val="tx2"/>
              </a:solidFill>
              <a:ea typeface="標楷體" panose="03000509000000000000" pitchFamily="65" charset="-120"/>
            </a:endParaRPr>
          </a:p>
        </p:txBody>
      </p:sp>
      <p:pic>
        <p:nvPicPr>
          <p:cNvPr id="22" name="圖片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6074">
            <a:off x="2271713" y="2535238"/>
            <a:ext cx="167005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1" r="16234"/>
          <a:stretch>
            <a:fillRect/>
          </a:stretch>
        </p:blipFill>
        <p:spPr bwMode="auto">
          <a:xfrm>
            <a:off x="6688138" y="2954338"/>
            <a:ext cx="106045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標題 1"/>
          <p:cNvSpPr txBox="1">
            <a:spLocks/>
          </p:cNvSpPr>
          <p:nvPr/>
        </p:nvSpPr>
        <p:spPr bwMode="auto">
          <a:xfrm>
            <a:off x="2311400" y="882651"/>
            <a:ext cx="4965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TW" altLang="en-US" sz="4400" b="1" dirty="0">
                <a:solidFill>
                  <a:schemeClr val="tx2"/>
                </a:solidFill>
                <a:ea typeface="微軟正黑體" panose="020B0604030504040204" pitchFamily="34" charset="-120"/>
              </a:rPr>
              <a:t>硬體</a:t>
            </a:r>
          </a:p>
        </p:txBody>
      </p:sp>
    </p:spTree>
    <p:extLst>
      <p:ext uri="{BB962C8B-B14F-4D97-AF65-F5344CB8AC3E}">
        <p14:creationId xmlns:p14="http://schemas.microsoft.com/office/powerpoint/2010/main" val="3978069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53455"/>
            <a:ext cx="3068123" cy="545444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4" b="32097"/>
          <a:stretch/>
        </p:blipFill>
        <p:spPr>
          <a:xfrm>
            <a:off x="5634391" y="1149170"/>
            <a:ext cx="3080941" cy="230425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27"/>
          <a:stretch/>
        </p:blipFill>
        <p:spPr bwMode="auto">
          <a:xfrm>
            <a:off x="5621057" y="3668586"/>
            <a:ext cx="3045541" cy="28393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接點 9"/>
          <p:cNvCxnSpPr/>
          <p:nvPr/>
        </p:nvCxnSpPr>
        <p:spPr>
          <a:xfrm>
            <a:off x="3779912" y="1916832"/>
            <a:ext cx="360040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4164748" y="1054648"/>
            <a:ext cx="358775" cy="22463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輸入聯絡人電話</a:t>
            </a:r>
          </a:p>
        </p:txBody>
      </p:sp>
      <p:sp>
        <p:nvSpPr>
          <p:cNvPr id="12" name="矩形 11"/>
          <p:cNvSpPr/>
          <p:nvPr/>
        </p:nvSpPr>
        <p:spPr>
          <a:xfrm>
            <a:off x="741362" y="2630758"/>
            <a:ext cx="3168650" cy="1249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13632" y="2132282"/>
            <a:ext cx="358775" cy="22463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設定吃藥的時間</a:t>
            </a:r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149695" y="112915"/>
            <a:ext cx="2900685" cy="762772"/>
          </a:xfrm>
        </p:spPr>
        <p:txBody>
          <a:bodyPr/>
          <a:lstStyle/>
          <a:p>
            <a:pPr eaLnBrk="1" hangingPunct="1"/>
            <a:r>
              <a:rPr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手機端</a:t>
            </a:r>
            <a:r>
              <a:rPr lang="en-US" altLang="zh-TW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62843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7" r="269" b="62201"/>
          <a:stretch/>
        </p:blipFill>
        <p:spPr>
          <a:xfrm>
            <a:off x="4327269" y="1164415"/>
            <a:ext cx="3888432" cy="259228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017"/>
          <a:stretch/>
        </p:blipFill>
        <p:spPr>
          <a:xfrm>
            <a:off x="661809" y="1187641"/>
            <a:ext cx="3207710" cy="484617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70" b="69701"/>
          <a:stretch/>
        </p:blipFill>
        <p:spPr>
          <a:xfrm>
            <a:off x="4463182" y="4329449"/>
            <a:ext cx="3839468" cy="207792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364088" y="819341"/>
            <a:ext cx="2087563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查詢歷史資料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5226910" y="3778874"/>
            <a:ext cx="20891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查詢吃藥時間設定</a:t>
            </a:r>
          </a:p>
        </p:txBody>
      </p:sp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3149695" y="112915"/>
            <a:ext cx="2900685" cy="762772"/>
          </a:xfrm>
        </p:spPr>
        <p:txBody>
          <a:bodyPr/>
          <a:lstStyle/>
          <a:p>
            <a:pPr eaLnBrk="1" hangingPunct="1"/>
            <a:r>
              <a:rPr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手機端</a:t>
            </a:r>
            <a:r>
              <a:rPr lang="en-US" altLang="zh-TW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76289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 bwMode="auto">
          <a:xfrm>
            <a:off x="2905125" y="36513"/>
            <a:ext cx="3767138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4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雲端</a:t>
            </a:r>
          </a:p>
        </p:txBody>
      </p:sp>
      <p:sp>
        <p:nvSpPr>
          <p:cNvPr id="5" name="文字方塊 4"/>
          <p:cNvSpPr txBox="1">
            <a:spLocks noChangeArrowheads="1"/>
          </p:cNvSpPr>
          <p:nvPr/>
        </p:nvSpPr>
        <p:spPr bwMode="auto">
          <a:xfrm>
            <a:off x="755650" y="776288"/>
            <a:ext cx="76596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1800" dirty="0">
                <a:ea typeface="標楷體" panose="03000509000000000000" pitchFamily="65" charset="-120"/>
              </a:rPr>
              <a:t>此雲端功能，讓使用者的家屬及醫生可以透過網路，查詢使用者的用藥紀錄，也是達到雲端病歷的效果。</a:t>
            </a:r>
          </a:p>
        </p:txBody>
      </p:sp>
      <p:pic>
        <p:nvPicPr>
          <p:cNvPr id="6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56" r="6636" b="61571"/>
          <a:stretch>
            <a:fillRect/>
          </a:stretch>
        </p:blipFill>
        <p:spPr>
          <a:xfrm>
            <a:off x="230188" y="4224338"/>
            <a:ext cx="3716337" cy="2436812"/>
          </a:xfrm>
        </p:spPr>
      </p:pic>
      <p:pic>
        <p:nvPicPr>
          <p:cNvPr id="7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48982" b="30241"/>
          <a:stretch>
            <a:fillRect/>
          </a:stretch>
        </p:blipFill>
        <p:spPr bwMode="auto">
          <a:xfrm>
            <a:off x="176213" y="1595438"/>
            <a:ext cx="4437062" cy="326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2503488"/>
            <a:ext cx="2035175" cy="205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字方塊 1"/>
          <p:cNvSpPr txBox="1">
            <a:spLocks noChangeArrowheads="1"/>
          </p:cNvSpPr>
          <p:nvPr/>
        </p:nvSpPr>
        <p:spPr bwMode="auto">
          <a:xfrm>
            <a:off x="3922713" y="5870575"/>
            <a:ext cx="49688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1800">
                <a:latin typeface="標楷體" panose="03000509000000000000" pitchFamily="65" charset="-120"/>
                <a:ea typeface="標楷體" panose="03000509000000000000" pitchFamily="65" charset="-120"/>
              </a:rPr>
              <a:t>此雲端也具有智慧提醒功能，若脈搏平均過高，會立即發送緊急通知至家屬手機。</a:t>
            </a:r>
            <a:endParaRPr lang="en-US" altLang="zh-TW" sz="18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5" y="1206500"/>
            <a:ext cx="2576513" cy="4581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8388350" y="2652713"/>
            <a:ext cx="458788" cy="1755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家屬訊息通知</a:t>
            </a:r>
          </a:p>
        </p:txBody>
      </p:sp>
    </p:spTree>
    <p:extLst>
      <p:ext uri="{BB962C8B-B14F-4D97-AF65-F5344CB8AC3E}">
        <p14:creationId xmlns:p14="http://schemas.microsoft.com/office/powerpoint/2010/main" val="127494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77800" y="1167518"/>
            <a:ext cx="8686800" cy="9652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000" spc="100" dirty="0">
                <a:latin typeface="標楷體" panose="03000509000000000000" pitchFamily="65" charset="-120"/>
                <a:ea typeface="標楷體" panose="03000509000000000000" pitchFamily="65" charset="-120"/>
              </a:rPr>
              <a:t>    我們希望以輕巧、方便攜帶為主軸，來提高消費者購買意願；我們也希望能與醫療機構做連接，將使用者的服藥紀錄上傳到雲端，讓醫生透過雲端可以快速了解到使用者的用藥狀況。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553" y="5157193"/>
            <a:ext cx="2272383" cy="1512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2570163"/>
            <a:ext cx="846772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1"/>
          <p:cNvSpPr txBox="1">
            <a:spLocks noChangeArrowheads="1"/>
          </p:cNvSpPr>
          <p:nvPr/>
        </p:nvSpPr>
        <p:spPr bwMode="auto">
          <a:xfrm>
            <a:off x="7885113" y="5157788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en-US" sz="1800"/>
          </a:p>
        </p:txBody>
      </p:sp>
      <p:sp>
        <p:nvSpPr>
          <p:cNvPr id="9" name="文字方塊 2"/>
          <p:cNvSpPr txBox="1">
            <a:spLocks noChangeArrowheads="1"/>
          </p:cNvSpPr>
          <p:nvPr/>
        </p:nvSpPr>
        <p:spPr bwMode="auto">
          <a:xfrm>
            <a:off x="6713538" y="3279775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2400" b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雲端病歷</a:t>
            </a:r>
          </a:p>
        </p:txBody>
      </p:sp>
    </p:spTree>
    <p:extLst>
      <p:ext uri="{BB962C8B-B14F-4D97-AF65-F5344CB8AC3E}">
        <p14:creationId xmlns:p14="http://schemas.microsoft.com/office/powerpoint/2010/main" val="4145982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3076</TotalTime>
  <Words>276</Words>
  <Application>Microsoft Office PowerPoint</Application>
  <PresentationFormat>如螢幕大小 (4:3)</PresentationFormat>
  <Paragraphs>43</Paragraphs>
  <Slides>10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8" baseType="lpstr">
      <vt:lpstr>微軟正黑體</vt:lpstr>
      <vt:lpstr>新細明體</vt:lpstr>
      <vt:lpstr>標楷體</vt:lpstr>
      <vt:lpstr>Arial</vt:lpstr>
      <vt:lpstr>Calibri</vt:lpstr>
      <vt:lpstr>Helvetica</vt:lpstr>
      <vt:lpstr>Times New Roman</vt:lpstr>
      <vt:lpstr>Office 佈景主題</vt:lpstr>
      <vt:lpstr>PowerPoint 簡報</vt:lpstr>
      <vt:lpstr>PowerPoint 簡報</vt:lpstr>
      <vt:lpstr>具有定時提醒與自動供藥功能之智慧藥盒</vt:lpstr>
      <vt:lpstr>PowerPoint 簡報</vt:lpstr>
      <vt:lpstr>成品</vt:lpstr>
      <vt:lpstr>手機端APP設計</vt:lpstr>
      <vt:lpstr>手機端APP設計</vt:lpstr>
      <vt:lpstr>PowerPoint 簡報</vt:lpstr>
      <vt:lpstr>PowerPoint 簡報</vt:lpstr>
      <vt:lpstr>感謝各位的聆聽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spshih-2</dc:creator>
  <cp:lastModifiedBy>MAMA</cp:lastModifiedBy>
  <cp:revision>174</cp:revision>
  <dcterms:created xsi:type="dcterms:W3CDTF">2015-03-11T16:24:46Z</dcterms:created>
  <dcterms:modified xsi:type="dcterms:W3CDTF">2016-09-27T17:23:29Z</dcterms:modified>
</cp:coreProperties>
</file>